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75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C57DF47-37A6-4B9A-B53B-EF111EB6E10A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93A9941-A9D2-48A4-AB5C-E5FC816AC4F3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10F297E-6536-43B8-B5D2-864AA1253178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E641848-7976-4CCD-9376-85F88C0EE854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B0791B4-688B-4724-9CBD-A46401D392D5}" type="slidenum">
              <a:t>‹N°›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E0676A7-9D3D-4560-9CFF-1A4F15FCDF1D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9625EED-E2D6-4A99-9558-E063536AA920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0EF0FCD-25CE-41EF-A925-E0039A2A2607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0F735C4-E8BC-4131-BB78-2B0C7B7D9147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15E1723-ED3C-4769-926C-D1663CABFB71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84F3C70-43B4-4752-BB9B-E69A04DBCC4F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C634C41-E26D-4DD6-9E6B-B5384FB21202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&lt;date/heure&gt;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F9BF4B29-3C31-4BB0-AF15-8DBAC417BCC6}" type="slidenum"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ia.detenteurs.interieur.gouv.fr/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FR" sz="3600" b="1" strike="noStrike" spc="-1">
                <a:solidFill>
                  <a:srgbClr val="0F9ED5"/>
                </a:solidFill>
                <a:latin typeface="Arial"/>
              </a:rPr>
              <a:t>Procédure pour ouvrir un compte S.I.A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806400" indent="0">
              <a:lnSpc>
                <a:spcPct val="108000"/>
              </a:lnSpc>
              <a:spcAft>
                <a:spcPts val="1409"/>
              </a:spcAft>
              <a:buNone/>
            </a:pPr>
            <a:r>
              <a:rPr lang="fr-FR" sz="1200" b="0" strike="noStrike" spc="-1">
                <a:solidFill>
                  <a:srgbClr val="000000"/>
                </a:solidFill>
                <a:latin typeface="Times New Roman"/>
              </a:rPr>
              <a:t>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914400" indent="-228600">
              <a:lnSpc>
                <a:spcPct val="108000"/>
              </a:lnSpc>
              <a:spcAft>
                <a:spcPts val="1409"/>
              </a:spcAft>
              <a:buNone/>
            </a:pPr>
            <a:r>
              <a:rPr lang="fr-FR" sz="1200" b="0" strike="noStrike" spc="-1">
                <a:solidFill>
                  <a:srgbClr val="000000"/>
                </a:solidFill>
                <a:latin typeface="Times New Roman"/>
              </a:rPr>
              <a:t>Avoir un pc ou une tablette</a:t>
            </a:r>
          </a:p>
          <a:p>
            <a:pPr marL="914400" indent="-228600">
              <a:lnSpc>
                <a:spcPct val="108000"/>
              </a:lnSpc>
              <a:spcAft>
                <a:spcPts val="1409"/>
              </a:spcAft>
              <a:buNone/>
            </a:pPr>
            <a:r>
              <a:rPr lang="fr-FR" sz="1200" b="0" strike="noStrike" spc="-1">
                <a:solidFill>
                  <a:srgbClr val="000000"/>
                </a:solidFill>
                <a:latin typeface="Times New Roman"/>
              </a:rPr>
              <a:t>Avoir une adresse courriel</a:t>
            </a:r>
          </a:p>
          <a:p>
            <a:pPr marL="914400" indent="-228600">
              <a:lnSpc>
                <a:spcPct val="108000"/>
              </a:lnSpc>
              <a:spcAft>
                <a:spcPts val="1409"/>
              </a:spcAft>
              <a:buNone/>
            </a:pPr>
            <a:r>
              <a:rPr lang="fr-FR" sz="1200" b="0" strike="noStrike" spc="-1">
                <a:solidFill>
                  <a:srgbClr val="000000"/>
                </a:solidFill>
                <a:latin typeface="Times New Roman"/>
              </a:rPr>
              <a:t>Télécharger les 3 pièces afférentes à l’ouverture</a:t>
            </a:r>
            <a:r>
              <a:rPr lang="fr-FR" sz="1200" b="1" strike="noStrike" spc="-1">
                <a:solidFill>
                  <a:srgbClr val="000000"/>
                </a:solidFill>
                <a:latin typeface="Times New Roman"/>
              </a:rPr>
              <a:t> (Licence, Carte d’identité et justificatif de domicile)</a:t>
            </a: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  <a:p>
            <a:pPr marL="914400" indent="-228600">
              <a:lnSpc>
                <a:spcPct val="108000"/>
              </a:lnSpc>
              <a:spcAft>
                <a:spcPts val="1409"/>
              </a:spcAft>
              <a:buNone/>
            </a:pPr>
            <a:r>
              <a:rPr lang="fr-FR" sz="1200" b="0" strike="noStrike" spc="-1">
                <a:solidFill>
                  <a:srgbClr val="000000"/>
                </a:solidFill>
                <a:latin typeface="Times New Roman"/>
              </a:rPr>
              <a:t>Se rendre sur la page web : </a:t>
            </a:r>
            <a:r>
              <a:rPr lang="fr-FR" sz="2400" b="0" strike="noStrike" spc="-1">
                <a:solidFill>
                  <a:srgbClr val="000000"/>
                </a:solidFill>
                <a:latin typeface="Times New Roman"/>
                <a:hlinkClick r:id="rId2"/>
              </a:rPr>
              <a:t>https://sia.detenteurs.interieur.gouv.fr/</a:t>
            </a:r>
            <a:endParaRPr lang="fr-FR" sz="2400" b="0" strike="noStrike" spc="-1">
              <a:solidFill>
                <a:srgbClr val="000000"/>
              </a:solidFill>
              <a:latin typeface="Times New Roman"/>
            </a:endParaRPr>
          </a:p>
          <a:p>
            <a:pPr marL="914400" indent="-228600">
              <a:lnSpc>
                <a:spcPct val="108000"/>
              </a:lnSpc>
              <a:spcAft>
                <a:spcPts val="1409"/>
              </a:spcAft>
              <a:buNone/>
            </a:pPr>
            <a:endParaRPr lang="fr-F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Image 70"/>
          <p:cNvPicPr/>
          <p:nvPr/>
        </p:nvPicPr>
        <p:blipFill>
          <a:blip r:embed="rId2"/>
          <a:stretch/>
        </p:blipFill>
        <p:spPr>
          <a:xfrm>
            <a:off x="1987200" y="900000"/>
            <a:ext cx="5932800" cy="4589640"/>
          </a:xfrm>
          <a:prstGeom prst="rect">
            <a:avLst/>
          </a:prstGeom>
          <a:ln w="0">
            <a:noFill/>
          </a:ln>
        </p:spPr>
      </p:pic>
      <p:sp>
        <p:nvSpPr>
          <p:cNvPr id="72" name="Connecteur droit 71"/>
          <p:cNvSpPr/>
          <p:nvPr/>
        </p:nvSpPr>
        <p:spPr>
          <a:xfrm>
            <a:off x="3780000" y="4428000"/>
            <a:ext cx="72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Connecteur droit 72"/>
          <p:cNvSpPr/>
          <p:nvPr/>
        </p:nvSpPr>
        <p:spPr>
          <a:xfrm>
            <a:off x="3780000" y="4968000"/>
            <a:ext cx="72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980000" y="279000"/>
            <a:ext cx="5490360" cy="489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Vous recevrez à l’issue des 3 questions un identifiant de connexion</a:t>
            </a: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Puis vous pourrez ouvrir votre compte avec votre mot de passe.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Image 74"/>
          <p:cNvPicPr/>
          <p:nvPr/>
        </p:nvPicPr>
        <p:blipFill>
          <a:blip r:embed="rId2"/>
          <a:stretch/>
        </p:blipFill>
        <p:spPr>
          <a:xfrm>
            <a:off x="973080" y="321480"/>
            <a:ext cx="8206920" cy="48985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 42"/>
          <p:cNvPicPr/>
          <p:nvPr/>
        </p:nvPicPr>
        <p:blipFill>
          <a:blip r:embed="rId2"/>
          <a:stretch/>
        </p:blipFill>
        <p:spPr>
          <a:xfrm>
            <a:off x="1987200" y="90360"/>
            <a:ext cx="5932800" cy="5129640"/>
          </a:xfrm>
          <a:prstGeom prst="rect">
            <a:avLst/>
          </a:prstGeom>
          <a:ln w="0">
            <a:noFill/>
          </a:ln>
        </p:spPr>
      </p:pic>
      <p:sp>
        <p:nvSpPr>
          <p:cNvPr id="44" name="Connecteur droit 43"/>
          <p:cNvSpPr/>
          <p:nvPr/>
        </p:nvSpPr>
        <p:spPr>
          <a:xfrm>
            <a:off x="4140000" y="2664000"/>
            <a:ext cx="54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980000" y="5220000"/>
            <a:ext cx="5940000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Cliquer sur ‘Créer mon compte’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 45"/>
          <p:cNvPicPr/>
          <p:nvPr/>
        </p:nvPicPr>
        <p:blipFill>
          <a:blip r:embed="rId2"/>
          <a:stretch/>
        </p:blipFill>
        <p:spPr>
          <a:xfrm>
            <a:off x="1939680" y="1090800"/>
            <a:ext cx="6263640" cy="3832560"/>
          </a:xfrm>
          <a:prstGeom prst="rect">
            <a:avLst/>
          </a:prstGeom>
          <a:ln w="0">
            <a:noFill/>
          </a:ln>
        </p:spPr>
      </p:pic>
      <p:sp>
        <p:nvSpPr>
          <p:cNvPr id="47" name="ZoneTexte 46"/>
          <p:cNvSpPr txBox="1"/>
          <p:nvPr/>
        </p:nvSpPr>
        <p:spPr>
          <a:xfrm>
            <a:off x="1980000" y="5053680"/>
            <a:ext cx="6120000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Cocher la case ‘Licencié’</a:t>
            </a:r>
          </a:p>
        </p:txBody>
      </p:sp>
      <p:sp>
        <p:nvSpPr>
          <p:cNvPr id="48" name="Connecteur droit 47"/>
          <p:cNvSpPr/>
          <p:nvPr/>
        </p:nvSpPr>
        <p:spPr>
          <a:xfrm>
            <a:off x="3780000" y="2700000"/>
            <a:ext cx="540000" cy="36000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64080" rIns="109080" bIns="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 48"/>
          <p:cNvPicPr/>
          <p:nvPr/>
        </p:nvPicPr>
        <p:blipFill>
          <a:blip r:embed="rId2"/>
          <a:stretch/>
        </p:blipFill>
        <p:spPr>
          <a:xfrm>
            <a:off x="2343240" y="172080"/>
            <a:ext cx="5456520" cy="5047920"/>
          </a:xfrm>
          <a:prstGeom prst="rect">
            <a:avLst/>
          </a:prstGeom>
          <a:ln w="0">
            <a:noFill/>
          </a:ln>
        </p:spPr>
      </p:pic>
      <p:sp>
        <p:nvSpPr>
          <p:cNvPr id="50" name="ZoneTexte 49"/>
          <p:cNvSpPr txBox="1"/>
          <p:nvPr/>
        </p:nvSpPr>
        <p:spPr>
          <a:xfrm>
            <a:off x="1260000" y="5319000"/>
            <a:ext cx="6935040" cy="290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Cochez la licence concernée remplissez votre état civil et les pièces citées ci-dessus.</a:t>
            </a:r>
          </a:p>
        </p:txBody>
      </p:sp>
      <p:sp>
        <p:nvSpPr>
          <p:cNvPr id="51" name="Connecteur droit 50"/>
          <p:cNvSpPr/>
          <p:nvPr/>
        </p:nvSpPr>
        <p:spPr>
          <a:xfrm>
            <a:off x="2340000" y="1980000"/>
            <a:ext cx="36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Connecteur droit 51"/>
          <p:cNvSpPr/>
          <p:nvPr/>
        </p:nvSpPr>
        <p:spPr>
          <a:xfrm>
            <a:off x="2330640" y="1764000"/>
            <a:ext cx="36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Connecteur droit 52"/>
          <p:cNvSpPr/>
          <p:nvPr/>
        </p:nvSpPr>
        <p:spPr>
          <a:xfrm>
            <a:off x="2330640" y="5004000"/>
            <a:ext cx="36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Image 53"/>
          <p:cNvPicPr/>
          <p:nvPr/>
        </p:nvPicPr>
        <p:blipFill>
          <a:blip r:embed="rId2"/>
          <a:stretch/>
        </p:blipFill>
        <p:spPr>
          <a:xfrm>
            <a:off x="1897920" y="172080"/>
            <a:ext cx="6347520" cy="4867920"/>
          </a:xfrm>
          <a:prstGeom prst="rect">
            <a:avLst/>
          </a:prstGeom>
          <a:ln w="0">
            <a:noFill/>
          </a:ln>
        </p:spPr>
      </p:pic>
      <p:sp>
        <p:nvSpPr>
          <p:cNvPr id="55" name="ZoneTexte 54"/>
          <p:cNvSpPr txBox="1"/>
          <p:nvPr/>
        </p:nvSpPr>
        <p:spPr>
          <a:xfrm>
            <a:off x="1943280" y="5220000"/>
            <a:ext cx="2743920" cy="290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1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Adresse postale et coordonnées</a:t>
            </a: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Connecteur droit 55"/>
          <p:cNvSpPr/>
          <p:nvPr/>
        </p:nvSpPr>
        <p:spPr>
          <a:xfrm>
            <a:off x="1897920" y="3168000"/>
            <a:ext cx="26208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Connecteur droit 56"/>
          <p:cNvSpPr/>
          <p:nvPr/>
        </p:nvSpPr>
        <p:spPr>
          <a:xfrm flipH="1">
            <a:off x="5704560" y="3132000"/>
            <a:ext cx="26208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 57"/>
          <p:cNvPicPr/>
          <p:nvPr/>
        </p:nvPicPr>
        <p:blipFill>
          <a:blip r:embed="rId2"/>
          <a:stretch/>
        </p:blipFill>
        <p:spPr>
          <a:xfrm>
            <a:off x="1722600" y="377640"/>
            <a:ext cx="6698160" cy="4302360"/>
          </a:xfrm>
          <a:prstGeom prst="rect">
            <a:avLst/>
          </a:prstGeom>
          <a:ln w="0">
            <a:noFill/>
          </a:ln>
        </p:spPr>
      </p:pic>
      <p:sp>
        <p:nvSpPr>
          <p:cNvPr id="59" name="ZoneTexte 58"/>
          <p:cNvSpPr txBox="1"/>
          <p:nvPr/>
        </p:nvSpPr>
        <p:spPr>
          <a:xfrm>
            <a:off x="1800000" y="4860000"/>
            <a:ext cx="3727080" cy="290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Saisie de la résidence secondaire (si besoin)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 59"/>
          <p:cNvPicPr/>
          <p:nvPr/>
        </p:nvPicPr>
        <p:blipFill>
          <a:blip r:embed="rId2"/>
          <a:stretch/>
        </p:blipFill>
        <p:spPr>
          <a:xfrm>
            <a:off x="907200" y="197640"/>
            <a:ext cx="8328960" cy="41223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 60"/>
          <p:cNvPicPr/>
          <p:nvPr/>
        </p:nvPicPr>
        <p:blipFill>
          <a:blip r:embed="rId2"/>
          <a:stretch/>
        </p:blipFill>
        <p:spPr>
          <a:xfrm>
            <a:off x="1653840" y="835200"/>
            <a:ext cx="6835320" cy="4343400"/>
          </a:xfrm>
          <a:prstGeom prst="rect">
            <a:avLst/>
          </a:prstGeom>
          <a:ln w="0">
            <a:noFill/>
          </a:ln>
        </p:spPr>
      </p:pic>
      <p:sp>
        <p:nvSpPr>
          <p:cNvPr id="62" name="ZoneTexte 61"/>
          <p:cNvSpPr txBox="1"/>
          <p:nvPr/>
        </p:nvSpPr>
        <p:spPr>
          <a:xfrm>
            <a:off x="2160000" y="545040"/>
            <a:ext cx="6329160" cy="290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Ce mail dans votre boite de réception permet de cliquer sur le lien</a:t>
            </a:r>
          </a:p>
        </p:txBody>
      </p:sp>
      <p:sp>
        <p:nvSpPr>
          <p:cNvPr id="63" name="Connecteur droit 62"/>
          <p:cNvSpPr/>
          <p:nvPr/>
        </p:nvSpPr>
        <p:spPr>
          <a:xfrm>
            <a:off x="2304000" y="1224000"/>
            <a:ext cx="1260000" cy="36000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64080" rIns="109080" bIns="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Image 63"/>
          <p:cNvPicPr/>
          <p:nvPr/>
        </p:nvPicPr>
        <p:blipFill>
          <a:blip r:embed="rId2"/>
          <a:stretch/>
        </p:blipFill>
        <p:spPr>
          <a:xfrm>
            <a:off x="1551600" y="720000"/>
            <a:ext cx="7039800" cy="4860000"/>
          </a:xfrm>
          <a:prstGeom prst="rect">
            <a:avLst/>
          </a:prstGeom>
          <a:ln w="0">
            <a:noFill/>
          </a:ln>
        </p:spPr>
      </p:pic>
      <p:sp>
        <p:nvSpPr>
          <p:cNvPr id="65" name="ZoneTexte 64"/>
          <p:cNvSpPr txBox="1"/>
          <p:nvPr/>
        </p:nvSpPr>
        <p:spPr>
          <a:xfrm>
            <a:off x="1521720" y="360000"/>
            <a:ext cx="7244640" cy="290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On vous demandera de créer un mot de passe avec 3 questions en cas de perte du MDP</a:t>
            </a:r>
          </a:p>
        </p:txBody>
      </p:sp>
      <p:sp>
        <p:nvSpPr>
          <p:cNvPr id="66" name="Connecteur droit 65"/>
          <p:cNvSpPr/>
          <p:nvPr/>
        </p:nvSpPr>
        <p:spPr>
          <a:xfrm>
            <a:off x="1440000" y="2520000"/>
            <a:ext cx="36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Connecteur droit 66"/>
          <p:cNvSpPr/>
          <p:nvPr/>
        </p:nvSpPr>
        <p:spPr>
          <a:xfrm>
            <a:off x="1440000" y="2988000"/>
            <a:ext cx="36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Connecteur droit 67"/>
          <p:cNvSpPr/>
          <p:nvPr/>
        </p:nvSpPr>
        <p:spPr>
          <a:xfrm>
            <a:off x="1440000" y="4212000"/>
            <a:ext cx="36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Connecteur droit 68"/>
          <p:cNvSpPr/>
          <p:nvPr/>
        </p:nvSpPr>
        <p:spPr>
          <a:xfrm>
            <a:off x="1440000" y="4608000"/>
            <a:ext cx="36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Connecteur droit 69"/>
          <p:cNvSpPr/>
          <p:nvPr/>
        </p:nvSpPr>
        <p:spPr>
          <a:xfrm>
            <a:off x="1440000" y="5004000"/>
            <a:ext cx="360000" cy="0"/>
          </a:xfrm>
          <a:prstGeom prst="line">
            <a:avLst/>
          </a:prstGeom>
          <a:ln w="38160">
            <a:solidFill>
              <a:srgbClr val="FF4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9080" tIns="-64080" rIns="109080" bIns="-6408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</Words>
  <Application>Microsoft Office PowerPoint</Application>
  <PresentationFormat>Personnalisé</PresentationFormat>
  <Paragraphs>15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Symbol</vt:lpstr>
      <vt:lpstr>Times New Roman</vt:lpstr>
      <vt:lpstr>Wingdings</vt:lpstr>
      <vt:lpstr>Office Theme</vt:lpstr>
      <vt:lpstr>Procédure pour ouvrir un compte S.I.A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dzibo</dc:creator>
  <dc:description/>
  <cp:lastModifiedBy>msuser4109</cp:lastModifiedBy>
  <cp:revision>2</cp:revision>
  <dcterms:created xsi:type="dcterms:W3CDTF">2024-03-15T19:41:04Z</dcterms:created>
  <dcterms:modified xsi:type="dcterms:W3CDTF">2024-11-23T09:27:38Z</dcterms:modified>
  <dc:language>fr-FR</dc:language>
</cp:coreProperties>
</file>